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3" name="Shape 183"/>
          <p:cNvSpPr/>
          <p:nvPr>
            <p:ph type="sldImg"/>
          </p:nvPr>
        </p:nvSpPr>
        <p:spPr>
          <a:xfrm>
            <a:off x="1143000" y="685800"/>
            <a:ext cx="4572000" cy="3429000"/>
          </a:xfrm>
          <a:prstGeom prst="rect">
            <a:avLst/>
          </a:prstGeom>
        </p:spPr>
        <p:txBody>
          <a:bodyPr/>
          <a:lstStyle/>
          <a:p>
            <a:pPr/>
          </a:p>
        </p:txBody>
      </p:sp>
      <p:sp>
        <p:nvSpPr>
          <p:cNvPr id="184" name="Shape 18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92"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93"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pic>
        <p:nvPicPr>
          <p:cNvPr id="94"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02" name="Title Text"/>
          <p:cNvSpPr txBox="1"/>
          <p:nvPr>
            <p:ph type="title"/>
          </p:nvPr>
        </p:nvSpPr>
        <p:spPr>
          <a:prstGeom prst="rect">
            <a:avLst/>
          </a:prstGeom>
        </p:spPr>
        <p:txBody>
          <a:bodyPr/>
          <a:lstStyle/>
          <a:p>
            <a:pPr/>
            <a:r>
              <a:t>Title Text</a:t>
            </a:r>
          </a:p>
        </p:txBody>
      </p:sp>
      <p:sp>
        <p:nvSpPr>
          <p:cNvPr id="10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pic>
        <p:nvPicPr>
          <p:cNvPr id="104" name="Picture 6" descr="Picture 6"/>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12"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113"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21" name="Title Text"/>
          <p:cNvSpPr txBox="1"/>
          <p:nvPr>
            <p:ph type="title"/>
          </p:nvPr>
        </p:nvSpPr>
        <p:spPr>
          <a:prstGeom prst="rect">
            <a:avLst/>
          </a:prstGeom>
        </p:spPr>
        <p:txBody>
          <a:bodyPr/>
          <a:lstStyle/>
          <a:p>
            <a:pPr/>
            <a:r>
              <a:t>Title Text</a:t>
            </a:r>
          </a:p>
        </p:txBody>
      </p:sp>
      <p:sp>
        <p:nvSpPr>
          <p:cNvPr id="122"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30" name="Title Text"/>
          <p:cNvSpPr txBox="1"/>
          <p:nvPr>
            <p:ph type="title"/>
          </p:nvPr>
        </p:nvSpPr>
        <p:spPr>
          <a:xfrm>
            <a:off x="839787" y="365125"/>
            <a:ext cx="10515601" cy="1325563"/>
          </a:xfrm>
          <a:prstGeom prst="rect">
            <a:avLst/>
          </a:prstGeom>
        </p:spPr>
        <p:txBody>
          <a:bodyPr/>
          <a:lstStyle/>
          <a:p>
            <a:pPr/>
            <a:r>
              <a:t>Title Text</a:t>
            </a:r>
          </a:p>
        </p:txBody>
      </p:sp>
      <p:sp>
        <p:nvSpPr>
          <p:cNvPr id="131"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2"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1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40" name="Title Text"/>
          <p:cNvSpPr txBox="1"/>
          <p:nvPr>
            <p:ph type="title"/>
          </p:nvPr>
        </p:nvSpPr>
        <p:spPr>
          <a:prstGeom prst="rect">
            <a:avLst/>
          </a:prstGeom>
        </p:spPr>
        <p:txBody>
          <a:bodyPr/>
          <a:lstStyle/>
          <a:p>
            <a:pPr/>
            <a:r>
              <a:t>Title Text</a:t>
            </a:r>
          </a:p>
        </p:txBody>
      </p:sp>
      <p:sp>
        <p:nvSpPr>
          <p:cNvPr id="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5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56"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57"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1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6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66"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167"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175" name="Line"/>
          <p:cNvSpPr/>
          <p:nvPr/>
        </p:nvSpPr>
        <p:spPr>
          <a:xfrm>
            <a:off x="508000" y="1111251"/>
            <a:ext cx="11176000" cy="1"/>
          </a:xfrm>
          <a:prstGeom prst="line">
            <a:avLst/>
          </a:prstGeom>
          <a:ln w="12700">
            <a:solidFill>
              <a:srgbClr val="747676"/>
            </a:solidFill>
            <a:custDash>
              <a:ds d="100000" sp="200000"/>
            </a:custDash>
          </a:ln>
        </p:spPr>
        <p:txBody>
          <a:bodyPr lIns="22859" tIns="22859" rIns="22859" bIns="22859"/>
          <a:lstStyle/>
          <a:p>
            <a:pPr defTabSz="412750">
              <a:spcBef>
                <a:spcPts val="1000"/>
              </a:spcBef>
              <a:defRPr spc="19" sz="2000">
                <a:latin typeface="DIN Condensed Bold"/>
                <a:ea typeface="DIN Condensed Bold"/>
                <a:cs typeface="DIN Condensed Bold"/>
                <a:sym typeface="DIN Condensed Bold"/>
              </a:defRPr>
            </a:pPr>
          </a:p>
        </p:txBody>
      </p:sp>
      <p:sp>
        <p:nvSpPr>
          <p:cNvPr id="176" name="Title Text"/>
          <p:cNvSpPr txBox="1"/>
          <p:nvPr>
            <p:ph type="title"/>
          </p:nvPr>
        </p:nvSpPr>
        <p:spPr>
          <a:xfrm>
            <a:off x="508000" y="508000"/>
            <a:ext cx="11176000" cy="508000"/>
          </a:xfrm>
          <a:prstGeom prst="rect">
            <a:avLst/>
          </a:prstGeom>
        </p:spPr>
        <p:txBody>
          <a:bodyPr lIns="25400" tIns="25400" rIns="25400" bIns="25400" anchor="t"/>
          <a:lstStyle>
            <a:lvl1pPr defTabSz="412750">
              <a:lnSpc>
                <a:spcPct val="100000"/>
              </a:lnSpc>
              <a:spcBef>
                <a:spcPts val="1600"/>
              </a:spcBef>
              <a:defRPr cap="all" sz="3600">
                <a:solidFill>
                  <a:srgbClr val="3E6169"/>
                </a:solidFill>
                <a:latin typeface="DIN Condensed Bold"/>
                <a:ea typeface="DIN Condensed Bold"/>
                <a:cs typeface="DIN Condensed Bold"/>
                <a:sym typeface="DIN Condensed Bold"/>
              </a:defRPr>
            </a:lvl1pPr>
          </a:lstStyle>
          <a:p>
            <a:pPr/>
            <a:r>
              <a:t>Title Text</a:t>
            </a:r>
          </a:p>
        </p:txBody>
      </p:sp>
      <p:sp>
        <p:nvSpPr>
          <p:cNvPr id="177" name="Slide Number"/>
          <p:cNvSpPr txBox="1"/>
          <p:nvPr>
            <p:ph type="sldNum" sz="quarter" idx="2"/>
          </p:nvPr>
        </p:nvSpPr>
        <p:spPr>
          <a:xfrm>
            <a:off x="11474195" y="6464300"/>
            <a:ext cx="209799" cy="228600"/>
          </a:xfrm>
          <a:prstGeom prst="rect">
            <a:avLst/>
          </a:prstGeom>
        </p:spPr>
        <p:txBody>
          <a:bodyPr lIns="25400" tIns="25400" rIns="25400" bIns="25400" anchor="t"/>
          <a:lstStyle>
            <a:lvl1pPr defTabSz="412750">
              <a:defRPr>
                <a:solidFill>
                  <a:srgbClr val="747676"/>
                </a:solidFill>
                <a:latin typeface="DIN Alternate Bold"/>
                <a:ea typeface="DIN Alternate Bold"/>
                <a:cs typeface="DIN Alternate Bold"/>
                <a:sym typeface="DIN Alternate 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tif"/><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 Id="rId3"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 Id="rId3"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s://hatarilabs.com/ih-en/simulation-tutorial-of-heavy-metals-bioaccumulation-at-wetlands-with-modflow-mt3dms" TargetMode="External"/><Relationship Id="rId3" Type="http://schemas.openxmlformats.org/officeDocument/2006/relationships/hyperlink" Target="https://gmd.copernicus.org/articles/14/7795/2021/gmd-14-7795-2021.pdf" TargetMode="External"/><Relationship Id="rId4" Type="http://schemas.openxmlformats.org/officeDocument/2006/relationships/hyperlink" Target="http://www.anjar.nu/Education/Groundwater_modelling_exercise.pdf" TargetMode="External"/><Relationship Id="rId5" Type="http://schemas.openxmlformats.org/officeDocument/2006/relationships/hyperlink" Target="https://water.usgs.gov/water-resources/software/ModelMuse/readme5_1_1.txt" TargetMode="External"/><Relationship Id="rId6"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ammith Singamsetty"/>
          <p:cNvSpPr txBox="1"/>
          <p:nvPr>
            <p:ph type="title"/>
          </p:nvPr>
        </p:nvSpPr>
        <p:spPr>
          <a:xfrm>
            <a:off x="-2506564" y="-1666052"/>
            <a:ext cx="9144001" cy="3509964"/>
          </a:xfrm>
          <a:prstGeom prst="rect">
            <a:avLst/>
          </a:prstGeom>
        </p:spPr>
        <p:txBody>
          <a:bodyPr anchor="b"/>
          <a:lstStyle>
            <a:lvl1pPr algn="ctr">
              <a:defRPr sz="2600">
                <a:latin typeface="Times New Roman"/>
                <a:ea typeface="Times New Roman"/>
                <a:cs typeface="Times New Roman"/>
                <a:sym typeface="Times New Roman"/>
              </a:defRPr>
            </a:lvl1pPr>
          </a:lstStyle>
          <a:p>
            <a:pPr/>
            <a:r>
              <a:t>Sammith Singamsetty </a:t>
            </a:r>
          </a:p>
        </p:txBody>
      </p:sp>
      <p:sp>
        <p:nvSpPr>
          <p:cNvPr id="187" name="TextBox 3"/>
          <p:cNvSpPr txBox="1"/>
          <p:nvPr/>
        </p:nvSpPr>
        <p:spPr>
          <a:xfrm>
            <a:off x="7409697" y="3753384"/>
            <a:ext cx="4292886" cy="7013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p>
          <a:p>
            <a:pPr/>
            <a:r>
              <a:t>     </a:t>
            </a:r>
          </a:p>
        </p:txBody>
      </p:sp>
      <p:pic>
        <p:nvPicPr>
          <p:cNvPr id="188" name="Picture 5" descr="Picture 5"/>
          <p:cNvPicPr>
            <a:picLocks noChangeAspect="1"/>
          </p:cNvPicPr>
          <p:nvPr/>
        </p:nvPicPr>
        <p:blipFill>
          <a:blip r:embed="rId2">
            <a:extLst/>
          </a:blip>
          <a:stretch>
            <a:fillRect/>
          </a:stretch>
        </p:blipFill>
        <p:spPr>
          <a:xfrm>
            <a:off x="5998981" y="3340095"/>
            <a:ext cx="5537201" cy="2522502"/>
          </a:xfrm>
          <a:prstGeom prst="rect">
            <a:avLst/>
          </a:prstGeom>
          <a:ln w="12700">
            <a:miter lim="400000"/>
          </a:ln>
        </p:spPr>
      </p:pic>
      <p:sp>
        <p:nvSpPr>
          <p:cNvPr id="189" name="Rectangle"/>
          <p:cNvSpPr/>
          <p:nvPr/>
        </p:nvSpPr>
        <p:spPr>
          <a:xfrm>
            <a:off x="3327400" y="2449773"/>
            <a:ext cx="5537200" cy="384866"/>
          </a:xfrm>
          <a:prstGeom prst="rect">
            <a:avLst/>
          </a:prstGeom>
          <a:solidFill>
            <a:srgbClr val="FFFFFF"/>
          </a:solidFill>
          <a:ln w="12700">
            <a:miter lim="400000"/>
          </a:ln>
        </p:spPr>
        <p:txBody>
          <a:bodyPr lIns="45719" rIns="45719" anchor="ctr"/>
          <a:lstStyle/>
          <a:p>
            <a:pPr/>
          </a:p>
        </p:txBody>
      </p:sp>
      <p:sp>
        <p:nvSpPr>
          <p:cNvPr id="190" name="Rectangle"/>
          <p:cNvSpPr/>
          <p:nvPr/>
        </p:nvSpPr>
        <p:spPr>
          <a:xfrm>
            <a:off x="160258" y="3014667"/>
            <a:ext cx="5187866" cy="3008319"/>
          </a:xfrm>
          <a:prstGeom prst="rect">
            <a:avLst/>
          </a:prstGeom>
          <a:solidFill>
            <a:srgbClr val="FFFFFF"/>
          </a:solidFill>
          <a:ln w="12700">
            <a:miter lim="400000"/>
          </a:ln>
        </p:spPr>
        <p:txBody>
          <a:bodyPr lIns="45719" rIns="45719" anchor="ctr"/>
          <a:lstStyle/>
          <a:p>
            <a:pPr/>
          </a:p>
        </p:txBody>
      </p:sp>
      <p:pic>
        <p:nvPicPr>
          <p:cNvPr id="191" name="Image" descr="Image"/>
          <p:cNvPicPr>
            <a:picLocks noChangeAspect="1"/>
          </p:cNvPicPr>
          <p:nvPr/>
        </p:nvPicPr>
        <p:blipFill>
          <a:blip r:embed="rId3">
            <a:extLst/>
          </a:blip>
          <a:stretch>
            <a:fillRect/>
          </a:stretch>
        </p:blipFill>
        <p:spPr>
          <a:xfrm>
            <a:off x="482076" y="3630903"/>
            <a:ext cx="4544230" cy="1940887"/>
          </a:xfrm>
          <a:prstGeom prst="rect">
            <a:avLst/>
          </a:prstGeom>
          <a:ln w="12700">
            <a:miter lim="400000"/>
          </a:ln>
        </p:spPr>
      </p:pic>
      <p:sp>
        <p:nvSpPr>
          <p:cNvPr id="192" name="Heavy metal and organic chemical bioaccumulation in wetlands"/>
          <p:cNvSpPr txBox="1"/>
          <p:nvPr/>
        </p:nvSpPr>
        <p:spPr>
          <a:xfrm>
            <a:off x="579374" y="764859"/>
            <a:ext cx="11257321" cy="54407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200">
                <a:latin typeface="Times New Roman"/>
                <a:ea typeface="Times New Roman"/>
                <a:cs typeface="Times New Roman"/>
                <a:sym typeface="Times New Roman"/>
              </a:defRPr>
            </a:lvl1pPr>
          </a:lstStyle>
          <a:p>
            <a:pPr/>
            <a:r>
              <a:t>Heavy metal and organic chemical bioaccumulation in wetlands </a:t>
            </a:r>
          </a:p>
        </p:txBody>
      </p:sp>
      <p:sp>
        <p:nvSpPr>
          <p:cNvPr id="193" name="CENTRAL BOARD OF SECONDARY EDUCATION"/>
          <p:cNvSpPr txBox="1"/>
          <p:nvPr/>
        </p:nvSpPr>
        <p:spPr>
          <a:xfrm>
            <a:off x="579374" y="2339991"/>
            <a:ext cx="6609716"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i="1" sz="2400">
                <a:latin typeface="Times New Roman"/>
                <a:ea typeface="Times New Roman"/>
                <a:cs typeface="Times New Roman"/>
                <a:sym typeface="Times New Roman"/>
              </a:defRPr>
            </a:lvl1pPr>
          </a:lstStyle>
          <a:p>
            <a:pPr/>
            <a:r>
              <a:t>CENTRAL BOARD OF SECONDARY EDUCATION </a:t>
            </a:r>
          </a:p>
        </p:txBody>
      </p:sp>
      <p:sp>
        <p:nvSpPr>
          <p:cNvPr id="194" name="CLASS XII"/>
          <p:cNvSpPr txBox="1"/>
          <p:nvPr/>
        </p:nvSpPr>
        <p:spPr>
          <a:xfrm>
            <a:off x="579374" y="1910562"/>
            <a:ext cx="2496150" cy="3627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100"/>
            </a:lvl1pPr>
          </a:lstStyle>
          <a:p>
            <a:pPr/>
            <a:r>
              <a:t>CLASS XII</a:t>
            </a:r>
          </a:p>
        </p:txBody>
      </p:sp>
      <p:pic>
        <p:nvPicPr>
          <p:cNvPr id="195" name="Screenshot 2022-12-16 at 1.13.16 PM.png" descr="Screenshot 2022-12-16 at 1.13.16 PM.png"/>
          <p:cNvPicPr>
            <a:picLocks noChangeAspect="1"/>
          </p:cNvPicPr>
          <p:nvPr/>
        </p:nvPicPr>
        <p:blipFill>
          <a:blip r:embed="rId4">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337D7142-3E63-4334-8162-47A5E3ACE2D8.jpeg" descr="337D7142-3E63-4334-8162-47A5E3ACE2D8.jpeg"/>
          <p:cNvPicPr>
            <a:picLocks noChangeAspect="1"/>
          </p:cNvPicPr>
          <p:nvPr/>
        </p:nvPicPr>
        <p:blipFill>
          <a:blip r:embed="rId2">
            <a:extLst/>
          </a:blip>
          <a:stretch>
            <a:fillRect/>
          </a:stretch>
        </p:blipFill>
        <p:spPr>
          <a:xfrm>
            <a:off x="470715" y="754120"/>
            <a:ext cx="11250570" cy="5349760"/>
          </a:xfrm>
          <a:prstGeom prst="rect">
            <a:avLst/>
          </a:prstGeom>
          <a:ln w="12700">
            <a:miter lim="400000"/>
          </a:ln>
        </p:spPr>
      </p:pic>
      <p:pic>
        <p:nvPicPr>
          <p:cNvPr id="231" name="Screenshot 2022-12-16 at 1.13.16 PM.png" descr="Screenshot 2022-12-16 at 1.13.16 PM.png"/>
          <p:cNvPicPr>
            <a:picLocks noChangeAspect="1"/>
          </p:cNvPicPr>
          <p:nvPr/>
        </p:nvPicPr>
        <p:blipFill>
          <a:blip r:embed="rId3">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830FA92F-09FE-4740-BE27-96FAC9DDCB52.jpeg" descr="830FA92F-09FE-4740-BE27-96FAC9DDCB52.jpeg"/>
          <p:cNvPicPr>
            <a:picLocks noChangeAspect="1"/>
          </p:cNvPicPr>
          <p:nvPr/>
        </p:nvPicPr>
        <p:blipFill>
          <a:blip r:embed="rId2">
            <a:extLst/>
          </a:blip>
          <a:stretch>
            <a:fillRect/>
          </a:stretch>
        </p:blipFill>
        <p:spPr>
          <a:xfrm>
            <a:off x="661408" y="828159"/>
            <a:ext cx="10869184" cy="5201682"/>
          </a:xfrm>
          <a:prstGeom prst="rect">
            <a:avLst/>
          </a:prstGeom>
          <a:ln w="12700">
            <a:miter lim="400000"/>
          </a:ln>
        </p:spPr>
      </p:pic>
      <p:pic>
        <p:nvPicPr>
          <p:cNvPr id="234" name="Screenshot 2022-12-16 at 1.13.16 PM.png" descr="Screenshot 2022-12-16 at 1.13.16 PM.png"/>
          <p:cNvPicPr>
            <a:picLocks noChangeAspect="1"/>
          </p:cNvPicPr>
          <p:nvPr/>
        </p:nvPicPr>
        <p:blipFill>
          <a:blip r:embed="rId3">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itle 1"/>
          <p:cNvSpPr txBox="1"/>
          <p:nvPr>
            <p:ph type="title"/>
          </p:nvPr>
        </p:nvSpPr>
        <p:spPr>
          <a:prstGeom prst="rect">
            <a:avLst/>
          </a:prstGeom>
        </p:spPr>
        <p:txBody>
          <a:bodyPr/>
          <a:lstStyle/>
          <a:p>
            <a:pPr/>
            <a:r>
              <a:t>Result</a:t>
            </a:r>
          </a:p>
        </p:txBody>
      </p:sp>
      <p:pic>
        <p:nvPicPr>
          <p:cNvPr id="237" name="Image" descr="Image"/>
          <p:cNvPicPr>
            <a:picLocks noChangeAspect="1"/>
          </p:cNvPicPr>
          <p:nvPr/>
        </p:nvPicPr>
        <p:blipFill>
          <a:blip r:embed="rId2">
            <a:extLst/>
          </a:blip>
          <a:stretch>
            <a:fillRect/>
          </a:stretch>
        </p:blipFill>
        <p:spPr>
          <a:xfrm>
            <a:off x="3030767" y="731147"/>
            <a:ext cx="7902581" cy="5395706"/>
          </a:xfrm>
          <a:prstGeom prst="rect">
            <a:avLst/>
          </a:prstGeom>
          <a:ln w="12700">
            <a:miter lim="400000"/>
          </a:ln>
        </p:spPr>
      </p:pic>
      <p:pic>
        <p:nvPicPr>
          <p:cNvPr id="238" name="Screenshot 2022-12-16 at 1.13.16 PM.png" descr="Screenshot 2022-12-16 at 1.13.16 PM.png"/>
          <p:cNvPicPr>
            <a:picLocks noChangeAspect="1"/>
          </p:cNvPicPr>
          <p:nvPr/>
        </p:nvPicPr>
        <p:blipFill>
          <a:blip r:embed="rId3">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Content Placeholder 2"/>
          <p:cNvSpPr txBox="1"/>
          <p:nvPr>
            <p:ph type="body" idx="1"/>
          </p:nvPr>
        </p:nvSpPr>
        <p:spPr>
          <a:xfrm>
            <a:off x="838200" y="1838499"/>
            <a:ext cx="10515600" cy="4351339"/>
          </a:xfrm>
          <a:prstGeom prst="rect">
            <a:avLst/>
          </a:prstGeom>
        </p:spPr>
        <p:txBody>
          <a:bodyPr/>
          <a:lstStyle/>
          <a:p>
            <a:pPr/>
            <a:r>
              <a:t>Over thousands of years, the components in the soil solution tend to accumulate in wetlands, making them zones where major ions and metals are trapped. </a:t>
            </a:r>
          </a:p>
          <a:p>
            <a:pPr/>
            <a:r>
              <a:t>According to the simulation and calculations, metal concentration can increase from 3 to 4 times in comparison to the original values over the time period the simulation ran for. </a:t>
            </a:r>
          </a:p>
        </p:txBody>
      </p:sp>
      <p:pic>
        <p:nvPicPr>
          <p:cNvPr id="241"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Organic chemical study"/>
          <p:cNvSpPr txBox="1"/>
          <p:nvPr>
            <p:ph type="title"/>
          </p:nvPr>
        </p:nvSpPr>
        <p:spPr>
          <a:prstGeom prst="rect">
            <a:avLst/>
          </a:prstGeom>
        </p:spPr>
        <p:txBody>
          <a:bodyPr/>
          <a:lstStyle/>
          <a:p>
            <a:pPr/>
            <a:r>
              <a:t>Organic chemical study </a:t>
            </a:r>
          </a:p>
        </p:txBody>
      </p:sp>
      <p:sp>
        <p:nvSpPr>
          <p:cNvPr id="244" name="Variables kept the same as initial study with added plants, fish species and organic toxicants"/>
          <p:cNvSpPr txBox="1"/>
          <p:nvPr>
            <p:ph type="body" idx="1"/>
          </p:nvPr>
        </p:nvSpPr>
        <p:spPr>
          <a:xfrm>
            <a:off x="838199" y="2761648"/>
            <a:ext cx="10515601" cy="4351339"/>
          </a:xfrm>
          <a:prstGeom prst="rect">
            <a:avLst/>
          </a:prstGeom>
        </p:spPr>
        <p:txBody>
          <a:bodyPr/>
          <a:lstStyle/>
          <a:p>
            <a:pPr/>
            <a:r>
              <a:t>Variables kept the same as initial study with added plants, fish species and organic toxicants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8" name="Image Gallery"/>
          <p:cNvGrpSpPr/>
          <p:nvPr/>
        </p:nvGrpSpPr>
        <p:grpSpPr>
          <a:xfrm>
            <a:off x="1220878" y="971520"/>
            <a:ext cx="10097720" cy="5385208"/>
            <a:chOff x="0" y="0"/>
            <a:chExt cx="10097719" cy="5385206"/>
          </a:xfrm>
        </p:grpSpPr>
        <p:pic>
          <p:nvPicPr>
            <p:cNvPr id="246" name="Annotation 2022-12-17 074218.png" descr="Annotation 2022-12-17 074218.png"/>
            <p:cNvPicPr>
              <a:picLocks noChangeAspect="1"/>
            </p:cNvPicPr>
            <p:nvPr/>
          </p:nvPicPr>
          <p:blipFill>
            <a:blip r:embed="rId2">
              <a:extLst/>
            </a:blip>
            <a:srcRect l="0" t="6713" r="0" b="6713"/>
            <a:stretch>
              <a:fillRect/>
            </a:stretch>
          </p:blipFill>
          <p:spPr>
            <a:xfrm>
              <a:off x="0" y="0"/>
              <a:ext cx="10097720" cy="4914960"/>
            </a:xfrm>
            <a:prstGeom prst="rect">
              <a:avLst/>
            </a:prstGeom>
            <a:ln w="12700" cap="flat">
              <a:noFill/>
              <a:miter lim="400000"/>
            </a:ln>
            <a:effectLst/>
          </p:spPr>
        </p:pic>
        <p:sp>
          <p:nvSpPr>
            <p:cNvPr id="247" name="Water volume"/>
            <p:cNvSpPr/>
            <p:nvPr/>
          </p:nvSpPr>
          <p:spPr>
            <a:xfrm>
              <a:off x="0" y="4991159"/>
              <a:ext cx="10097720"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Water volume </a:t>
              </a:r>
            </a:p>
          </p:txBody>
        </p:sp>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2" name="Image Gallery"/>
          <p:cNvGrpSpPr/>
          <p:nvPr/>
        </p:nvGrpSpPr>
        <p:grpSpPr>
          <a:xfrm>
            <a:off x="647349" y="747789"/>
            <a:ext cx="10897302" cy="5501864"/>
            <a:chOff x="0" y="0"/>
            <a:chExt cx="10897301" cy="5501862"/>
          </a:xfrm>
        </p:grpSpPr>
        <p:pic>
          <p:nvPicPr>
            <p:cNvPr id="250" name="Annotation 2022-12-17 074104.png" descr="Annotation 2022-12-17 074104.png"/>
            <p:cNvPicPr>
              <a:picLocks noChangeAspect="1"/>
            </p:cNvPicPr>
            <p:nvPr/>
          </p:nvPicPr>
          <p:blipFill>
            <a:blip r:embed="rId2">
              <a:extLst/>
            </a:blip>
            <a:srcRect l="0" t="8937" r="0" b="8937"/>
            <a:stretch>
              <a:fillRect/>
            </a:stretch>
          </p:blipFill>
          <p:spPr>
            <a:xfrm>
              <a:off x="0" y="0"/>
              <a:ext cx="10897302" cy="5031616"/>
            </a:xfrm>
            <a:prstGeom prst="rect">
              <a:avLst/>
            </a:prstGeom>
            <a:ln w="12700" cap="flat">
              <a:noFill/>
              <a:miter lim="400000"/>
            </a:ln>
            <a:effectLst/>
          </p:spPr>
        </p:pic>
        <p:sp>
          <p:nvSpPr>
            <p:cNvPr id="251" name="Fish populations - control"/>
            <p:cNvSpPr/>
            <p:nvPr/>
          </p:nvSpPr>
          <p:spPr>
            <a:xfrm>
              <a:off x="0" y="5107815"/>
              <a:ext cx="10897302"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Fish populations - control </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56" name="Image Gallery"/>
          <p:cNvGrpSpPr/>
          <p:nvPr/>
        </p:nvGrpSpPr>
        <p:grpSpPr>
          <a:xfrm>
            <a:off x="939111" y="941145"/>
            <a:ext cx="10313778" cy="5082244"/>
            <a:chOff x="0" y="0"/>
            <a:chExt cx="10313777" cy="5082242"/>
          </a:xfrm>
        </p:grpSpPr>
        <p:pic>
          <p:nvPicPr>
            <p:cNvPr id="254" name="Annotation 2022-12-17 074043 - Copy - Copy.png" descr="Annotation 2022-12-17 074043 - Copy - Copy.png"/>
            <p:cNvPicPr>
              <a:picLocks noChangeAspect="1"/>
            </p:cNvPicPr>
            <p:nvPr/>
          </p:nvPicPr>
          <p:blipFill>
            <a:blip r:embed="rId2">
              <a:extLst/>
            </a:blip>
            <a:srcRect l="0" t="10232" r="0" b="10232"/>
            <a:stretch>
              <a:fillRect/>
            </a:stretch>
          </p:blipFill>
          <p:spPr>
            <a:xfrm>
              <a:off x="0" y="0"/>
              <a:ext cx="10313778" cy="4611996"/>
            </a:xfrm>
            <a:prstGeom prst="rect">
              <a:avLst/>
            </a:prstGeom>
            <a:ln w="12700" cap="flat">
              <a:noFill/>
              <a:miter lim="400000"/>
            </a:ln>
            <a:effectLst/>
          </p:spPr>
        </p:pic>
        <p:sp>
          <p:nvSpPr>
            <p:cNvPr id="255" name="Fish populations"/>
            <p:cNvSpPr/>
            <p:nvPr/>
          </p:nvSpPr>
          <p:spPr>
            <a:xfrm>
              <a:off x="0" y="4688195"/>
              <a:ext cx="10313778"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Fish populations</a:t>
              </a: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0" name="Image Gallery"/>
          <p:cNvGrpSpPr/>
          <p:nvPr/>
        </p:nvGrpSpPr>
        <p:grpSpPr>
          <a:xfrm>
            <a:off x="814666" y="756364"/>
            <a:ext cx="10562668" cy="5571274"/>
            <a:chOff x="0" y="0"/>
            <a:chExt cx="10562666" cy="5571272"/>
          </a:xfrm>
        </p:grpSpPr>
        <p:pic>
          <p:nvPicPr>
            <p:cNvPr id="258" name="Annotation 2022-12-17 074309.png" descr="Annotation 2022-12-17 074309.png"/>
            <p:cNvPicPr>
              <a:picLocks noChangeAspect="1"/>
            </p:cNvPicPr>
            <p:nvPr/>
          </p:nvPicPr>
          <p:blipFill>
            <a:blip r:embed="rId2">
              <a:extLst/>
            </a:blip>
            <a:srcRect l="0" t="7051" r="0" b="7051"/>
            <a:stretch>
              <a:fillRect/>
            </a:stretch>
          </p:blipFill>
          <p:spPr>
            <a:xfrm>
              <a:off x="0" y="0"/>
              <a:ext cx="10562667" cy="5101026"/>
            </a:xfrm>
            <a:prstGeom prst="rect">
              <a:avLst/>
            </a:prstGeom>
            <a:ln w="12700" cap="flat">
              <a:noFill/>
              <a:miter lim="400000"/>
            </a:ln>
            <a:effectLst/>
          </p:spPr>
        </p:pic>
        <p:sp>
          <p:nvSpPr>
            <p:cNvPr id="259" name="Control"/>
            <p:cNvSpPr/>
            <p:nvPr/>
          </p:nvSpPr>
          <p:spPr>
            <a:xfrm>
              <a:off x="0" y="5177225"/>
              <a:ext cx="10562667"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Control </a:t>
              </a:r>
            </a:p>
          </p:txBody>
        </p:sp>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4" name="Image Gallery"/>
          <p:cNvGrpSpPr/>
          <p:nvPr/>
        </p:nvGrpSpPr>
        <p:grpSpPr>
          <a:xfrm>
            <a:off x="666386" y="782364"/>
            <a:ext cx="10859228" cy="5493612"/>
            <a:chOff x="0" y="0"/>
            <a:chExt cx="10859226" cy="5493611"/>
          </a:xfrm>
        </p:grpSpPr>
        <p:pic>
          <p:nvPicPr>
            <p:cNvPr id="262" name="Annotation 2022-12-17 074328.png" descr="Annotation 2022-12-17 074328.png"/>
            <p:cNvPicPr>
              <a:picLocks noChangeAspect="1"/>
            </p:cNvPicPr>
            <p:nvPr/>
          </p:nvPicPr>
          <p:blipFill>
            <a:blip r:embed="rId2">
              <a:extLst/>
            </a:blip>
            <a:srcRect l="0" t="8860" r="0" b="8860"/>
            <a:stretch>
              <a:fillRect/>
            </a:stretch>
          </p:blipFill>
          <p:spPr>
            <a:xfrm>
              <a:off x="0" y="0"/>
              <a:ext cx="10859227" cy="5023364"/>
            </a:xfrm>
            <a:prstGeom prst="rect">
              <a:avLst/>
            </a:prstGeom>
            <a:ln w="12700" cap="flat">
              <a:noFill/>
              <a:miter lim="400000"/>
            </a:ln>
            <a:effectLst/>
          </p:spPr>
        </p:pic>
        <p:sp>
          <p:nvSpPr>
            <p:cNvPr id="263" name="Perturbed"/>
            <p:cNvSpPr/>
            <p:nvPr/>
          </p:nvSpPr>
          <p:spPr>
            <a:xfrm>
              <a:off x="0" y="5099563"/>
              <a:ext cx="10859227" cy="3940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Perturbed </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Rectangle"/>
          <p:cNvSpPr/>
          <p:nvPr/>
        </p:nvSpPr>
        <p:spPr>
          <a:xfrm>
            <a:off x="629813" y="3670300"/>
            <a:ext cx="10886127" cy="2342872"/>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6350">
            <a:solidFill>
              <a:schemeClr val="accent4"/>
            </a:solidFill>
            <a:miter/>
          </a:ln>
        </p:spPr>
        <p:txBody>
          <a:bodyPr lIns="45719" rIns="45719" anchor="ctr"/>
          <a:lstStyle/>
          <a:p>
            <a:pPr/>
          </a:p>
        </p:txBody>
      </p:sp>
      <p:sp>
        <p:nvSpPr>
          <p:cNvPr id="198" name="Rounded Rectangle"/>
          <p:cNvSpPr/>
          <p:nvPr/>
        </p:nvSpPr>
        <p:spPr>
          <a:xfrm>
            <a:off x="656111" y="845176"/>
            <a:ext cx="10879778" cy="2386927"/>
          </a:xfrm>
          <a:prstGeom prst="roundRect">
            <a:avLst>
              <a:gd name="adj" fmla="val 8094"/>
            </a:avLst>
          </a:prstGeom>
          <a:solidFill>
            <a:schemeClr val="accent3"/>
          </a:solidFill>
          <a:ln w="19050">
            <a:solidFill>
              <a:srgbClr val="FFFFFF"/>
            </a:solidFill>
            <a:miter/>
          </a:ln>
        </p:spPr>
        <p:txBody>
          <a:bodyPr lIns="45719" rIns="45719" anchor="ctr"/>
          <a:lstStyle/>
          <a:p>
            <a:pPr>
              <a:defRPr>
                <a:solidFill>
                  <a:srgbClr val="FFFFFF"/>
                </a:solidFill>
              </a:defRPr>
            </a:pPr>
          </a:p>
        </p:txBody>
      </p:sp>
      <p:sp>
        <p:nvSpPr>
          <p:cNvPr id="199" name="TextBox 4"/>
          <p:cNvSpPr txBox="1"/>
          <p:nvPr>
            <p:ph type="title"/>
          </p:nvPr>
        </p:nvSpPr>
        <p:spPr>
          <a:xfrm>
            <a:off x="778539" y="835651"/>
            <a:ext cx="10740576" cy="2624640"/>
          </a:xfrm>
          <a:prstGeom prst="rect">
            <a:avLst/>
          </a:prstGeom>
        </p:spPr>
        <p:txBody>
          <a:bodyPr/>
          <a:lstStyle/>
          <a:p>
            <a:pPr algn="ctr" defTabSz="457200">
              <a:lnSpc>
                <a:spcPct val="200000"/>
              </a:lnSpc>
              <a:defRPr b="1" sz="1700">
                <a:latin typeface="Arial"/>
                <a:ea typeface="Arial"/>
                <a:cs typeface="Arial"/>
                <a:sym typeface="Arial"/>
              </a:defRPr>
            </a:pPr>
            <a:r>
              <a:t>LAKE 2022-23</a:t>
            </a:r>
            <a:br/>
            <a:r>
              <a:t>Monitoring of ecosystems – Big Data (Remote Sensing Data), Artificial Intelligence (AI), Machine Learning (ML) and Deep Learning techniques </a:t>
            </a:r>
            <a:endParaRPr b="0">
              <a:latin typeface="+mn-lt"/>
              <a:ea typeface="+mn-ea"/>
              <a:cs typeface="+mn-cs"/>
              <a:sym typeface="Calibri"/>
            </a:endParaRPr>
          </a:p>
          <a:p>
            <a:pPr algn="ctr" defTabSz="457200">
              <a:lnSpc>
                <a:spcPct val="200000"/>
              </a:lnSpc>
              <a:defRPr b="1" sz="1700">
                <a:solidFill>
                  <a:srgbClr val="800080"/>
                </a:solidFill>
                <a:latin typeface="Arial"/>
                <a:ea typeface="Arial"/>
                <a:cs typeface="Arial"/>
                <a:sym typeface="Arial"/>
              </a:defRPr>
            </a:pPr>
            <a:r>
              <a:t>[THE 13</a:t>
            </a:r>
            <a:r>
              <a:rPr baseline="29176"/>
              <a:t>TH</a:t>
            </a:r>
            <a:r>
              <a:t> BIENNIAL LAKE SYMPOSIUM]</a:t>
            </a:r>
          </a:p>
        </p:txBody>
      </p:sp>
      <p:pic>
        <p:nvPicPr>
          <p:cNvPr id="200"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
        <p:nvSpPr>
          <p:cNvPr id="201" name="OBJECTIVES"/>
          <p:cNvSpPr txBox="1"/>
          <p:nvPr/>
        </p:nvSpPr>
        <p:spPr>
          <a:xfrm>
            <a:off x="778539" y="3859109"/>
            <a:ext cx="10740577" cy="3924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sz="2400">
                <a:latin typeface="Calibri Light"/>
                <a:ea typeface="Calibri Light"/>
                <a:cs typeface="Calibri Light"/>
                <a:sym typeface="Calibri Light"/>
              </a:defRPr>
            </a:lvl1pPr>
          </a:lstStyle>
          <a:p>
            <a:pPr/>
            <a:r>
              <a:t>OBJECTIVES</a:t>
            </a:r>
          </a:p>
        </p:txBody>
      </p:sp>
      <p:sp>
        <p:nvSpPr>
          <p:cNvPr id="202" name="To estimate amount of heavy metal and organic chemical bioaccumulation in a wetland considering all natural processes.…"/>
          <p:cNvSpPr txBox="1"/>
          <p:nvPr/>
        </p:nvSpPr>
        <p:spPr>
          <a:xfrm>
            <a:off x="1010920" y="4251578"/>
            <a:ext cx="10486576" cy="15259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2100"/>
            </a:pPr>
            <a:r>
              <a:t>To estimate amount of heavy metal and organic chemical bioaccumulation in a wetland considering all natural processes. </a:t>
            </a:r>
          </a:p>
          <a:p>
            <a:pPr marL="228600" indent="-228600">
              <a:lnSpc>
                <a:spcPct val="90000"/>
              </a:lnSpc>
              <a:spcBef>
                <a:spcPts val="1000"/>
              </a:spcBef>
              <a:buSzPct val="100000"/>
              <a:buFont typeface="Arial"/>
              <a:buChar char="•"/>
              <a:defRPr sz="2100"/>
            </a:pPr>
            <a:r>
              <a:t>To determine the rate at which metal bioaccumulation takes place for a specified time period. </a:t>
            </a:r>
          </a:p>
          <a:p>
            <a:pPr marL="228600" indent="-228600">
              <a:lnSpc>
                <a:spcPct val="90000"/>
              </a:lnSpc>
              <a:spcBef>
                <a:spcPts val="1000"/>
              </a:spcBef>
              <a:buSzPct val="100000"/>
              <a:buFont typeface="Arial"/>
              <a:buChar char="•"/>
              <a:defRPr sz="2100"/>
            </a:pPr>
            <a:r>
              <a:t>To determine how aquatic wildlife is affected by organic chemical concentrations.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6" name="Content Placeholder 2"/>
          <p:cNvSpPr txBox="1"/>
          <p:nvPr>
            <p:ph type="body" idx="1"/>
          </p:nvPr>
        </p:nvSpPr>
        <p:spPr>
          <a:xfrm>
            <a:off x="838200" y="1838499"/>
            <a:ext cx="10515600" cy="4351339"/>
          </a:xfrm>
          <a:prstGeom prst="rect">
            <a:avLst/>
          </a:prstGeom>
        </p:spPr>
        <p:txBody>
          <a:bodyPr/>
          <a:lstStyle/>
          <a:p>
            <a:pPr marL="0" indent="0" defTabSz="274320">
              <a:lnSpc>
                <a:spcPct val="100000"/>
              </a:lnSpc>
              <a:spcBef>
                <a:spcPts val="700"/>
              </a:spcBef>
              <a:buSzTx/>
              <a:buFont typeface="Zapf Dingbats"/>
              <a:buNone/>
              <a:defRPr sz="2160">
                <a:latin typeface="Book Antiqua"/>
                <a:ea typeface="Book Antiqua"/>
                <a:cs typeface="Book Antiqua"/>
                <a:sym typeface="Book Antiqua"/>
              </a:defRPr>
            </a:pPr>
            <a:r>
              <a:t>A constructed wetland is "a designed and man-made complex of saturated substrates, </a:t>
            </a:r>
            <a:endParaRPr>
              <a:latin typeface="Times Roman"/>
              <a:ea typeface="Times Roman"/>
              <a:cs typeface="Times Roman"/>
              <a:sym typeface="Times Roman"/>
            </a:endParaRPr>
          </a:p>
          <a:p>
            <a:pPr marL="0" indent="0" defTabSz="274320">
              <a:lnSpc>
                <a:spcPct val="100000"/>
              </a:lnSpc>
              <a:spcBef>
                <a:spcPts val="700"/>
              </a:spcBef>
              <a:buSzTx/>
              <a:buFont typeface="Zapf Dingbats"/>
              <a:buNone/>
              <a:defRPr sz="2160">
                <a:latin typeface="Book Antiqua"/>
                <a:ea typeface="Book Antiqua"/>
                <a:cs typeface="Book Antiqua"/>
                <a:sym typeface="Book Antiqua"/>
              </a:defRPr>
            </a:pPr>
            <a:r>
              <a:t>emergent and submergent vegetation, animal life, and water that simulates natural wetlands for human use and benefits." </a:t>
            </a:r>
            <a:endParaRPr>
              <a:latin typeface="Times Roman"/>
              <a:ea typeface="Times Roman"/>
              <a:cs typeface="Times Roman"/>
              <a:sym typeface="Times Roman"/>
            </a:endParaRPr>
          </a:p>
          <a:p>
            <a:pPr marL="0" indent="0" defTabSz="274320">
              <a:lnSpc>
                <a:spcPct val="100000"/>
              </a:lnSpc>
              <a:spcBef>
                <a:spcPts val="700"/>
              </a:spcBef>
              <a:buSzTx/>
              <a:buFont typeface="Zapf Dingbats"/>
              <a:buNone/>
              <a:defRPr sz="720">
                <a:latin typeface="Times Roman"/>
                <a:ea typeface="Times Roman"/>
                <a:cs typeface="Times Roman"/>
                <a:sym typeface="Times Roman"/>
              </a:defRPr>
            </a:pPr>
          </a:p>
          <a:p>
            <a:pPr marL="0" indent="0" defTabSz="274320">
              <a:lnSpc>
                <a:spcPct val="100000"/>
              </a:lnSpc>
              <a:spcBef>
                <a:spcPts val="700"/>
              </a:spcBef>
              <a:buSzTx/>
              <a:buFont typeface="Zapf Dingbats"/>
              <a:buNone/>
              <a:defRPr sz="720">
                <a:latin typeface="Times Roman"/>
                <a:ea typeface="Times Roman"/>
                <a:cs typeface="Times Roman"/>
                <a:sym typeface="Times Roman"/>
              </a:defRPr>
            </a:pPr>
          </a:p>
          <a:p>
            <a:pPr marL="0" indent="0" defTabSz="274320">
              <a:lnSpc>
                <a:spcPct val="100000"/>
              </a:lnSpc>
              <a:spcBef>
                <a:spcPts val="700"/>
              </a:spcBef>
              <a:buSzTx/>
              <a:buFont typeface="Zapf Dingbats"/>
              <a:buNone/>
              <a:defRPr sz="2400">
                <a:latin typeface="Book Antiqua"/>
                <a:ea typeface="Book Antiqua"/>
                <a:cs typeface="Book Antiqua"/>
                <a:sym typeface="Book Antiqua"/>
              </a:defRPr>
            </a:pPr>
            <a:r>
              <a:t>A plot of land is chosen near the wastewater that is to be purified </a:t>
            </a:r>
            <a:endParaRPr>
              <a:latin typeface="Times Roman"/>
              <a:ea typeface="Times Roman"/>
              <a:cs typeface="Times Roman"/>
              <a:sym typeface="Times Roman"/>
            </a:endParaRPr>
          </a:p>
          <a:p>
            <a:pPr marL="0" indent="0" defTabSz="274320">
              <a:lnSpc>
                <a:spcPct val="100000"/>
              </a:lnSpc>
              <a:spcBef>
                <a:spcPts val="700"/>
              </a:spcBef>
              <a:buSzTx/>
              <a:buFont typeface="Zapf Dingbats"/>
              <a:buNone/>
              <a:defRPr sz="2400">
                <a:latin typeface="Book Antiqua"/>
                <a:ea typeface="Book Antiqua"/>
                <a:cs typeface="Book Antiqua"/>
                <a:sym typeface="Book Antiqua"/>
              </a:defRPr>
            </a:pPr>
            <a:r>
              <a:t>• A shallow pond is built and plants found in natural wetlands such as cattails, reeds, and rushes are set out </a:t>
            </a:r>
            <a:endParaRPr>
              <a:latin typeface="Times Roman"/>
              <a:ea typeface="Times Roman"/>
              <a:cs typeface="Times Roman"/>
              <a:sym typeface="Times Roman"/>
            </a:endParaRPr>
          </a:p>
          <a:p>
            <a:pPr marL="0" indent="0" defTabSz="274320">
              <a:lnSpc>
                <a:spcPct val="100000"/>
              </a:lnSpc>
              <a:spcBef>
                <a:spcPts val="700"/>
              </a:spcBef>
              <a:buSzTx/>
              <a:buFont typeface="Zapf Dingbats"/>
              <a:buNone/>
              <a:defRPr sz="2400">
                <a:latin typeface="Book Antiqua"/>
                <a:ea typeface="Book Antiqua"/>
                <a:cs typeface="Book Antiqua"/>
                <a:sym typeface="Book Antiqua"/>
              </a:defRPr>
            </a:pPr>
            <a:r>
              <a:t>• The wastewater is then routed through the wetland </a:t>
            </a:r>
            <a:endParaRPr>
              <a:latin typeface="Times Roman"/>
              <a:ea typeface="Times Roman"/>
              <a:cs typeface="Times Roman"/>
              <a:sym typeface="Times Roman"/>
            </a:endParaRPr>
          </a:p>
          <a:p>
            <a:pPr marL="0" indent="0" defTabSz="274320">
              <a:lnSpc>
                <a:spcPct val="100000"/>
              </a:lnSpc>
              <a:spcBef>
                <a:spcPts val="700"/>
              </a:spcBef>
              <a:buSzTx/>
              <a:buFont typeface="Zapf Dingbats"/>
              <a:buNone/>
              <a:defRPr sz="2400">
                <a:latin typeface="Book Antiqua"/>
                <a:ea typeface="Book Antiqua"/>
                <a:cs typeface="Book Antiqua"/>
                <a:sym typeface="Book Antiqua"/>
              </a:defRPr>
            </a:pPr>
            <a:r>
              <a:t>• Microbial utilization and plant uptake of nutrients results in cleaner water leaving the constructed wetland than what entered </a:t>
            </a:r>
          </a:p>
        </p:txBody>
      </p:sp>
      <p:sp>
        <p:nvSpPr>
          <p:cNvPr id="267" name="SOLUTION"/>
          <p:cNvSpPr txBox="1"/>
          <p:nvPr/>
        </p:nvSpPr>
        <p:spPr>
          <a:xfrm>
            <a:off x="975748" y="959961"/>
            <a:ext cx="1655060" cy="4348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700"/>
            </a:lvl1pPr>
          </a:lstStyle>
          <a:p>
            <a:pPr/>
            <a:r>
              <a:t>SOLUTION </a:t>
            </a:r>
          </a:p>
        </p:txBody>
      </p:sp>
      <p:pic>
        <p:nvPicPr>
          <p:cNvPr id="268" name="Screenshot 2022-12-16 at 1.13.16 PM.png" descr="Screenshot 2022-12-16 at 1.13.16 PM.png"/>
          <p:cNvPicPr>
            <a:picLocks noChangeAspect="1"/>
          </p:cNvPicPr>
          <p:nvPr/>
        </p:nvPicPr>
        <p:blipFill>
          <a:blip r:embed="rId3">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Screenshot 2020-11-11 at 11.52.22 AM.png" descr="Screenshot 2020-11-11 at 11.52.22 AM.png"/>
          <p:cNvPicPr>
            <a:picLocks noChangeAspect="1"/>
          </p:cNvPicPr>
          <p:nvPr/>
        </p:nvPicPr>
        <p:blipFill>
          <a:blip r:embed="rId2">
            <a:extLst/>
          </a:blip>
          <a:stretch>
            <a:fillRect/>
          </a:stretch>
        </p:blipFill>
        <p:spPr>
          <a:xfrm>
            <a:off x="1712061" y="865220"/>
            <a:ext cx="8767878" cy="5127560"/>
          </a:xfrm>
          <a:prstGeom prst="rect">
            <a:avLst/>
          </a:prstGeom>
          <a:ln w="12700">
            <a:miter lim="400000"/>
          </a:ln>
        </p:spPr>
      </p:pic>
      <p:pic>
        <p:nvPicPr>
          <p:cNvPr id="271" name="Screenshot 2022-12-16 at 1.13.16 PM.png" descr="Screenshot 2022-12-16 at 1.13.16 PM.png"/>
          <p:cNvPicPr>
            <a:picLocks noChangeAspect="1"/>
          </p:cNvPicPr>
          <p:nvPr/>
        </p:nvPicPr>
        <p:blipFill>
          <a:blip r:embed="rId3">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1"/>
          <p:cNvSpPr txBox="1"/>
          <p:nvPr>
            <p:ph type="title"/>
          </p:nvPr>
        </p:nvSpPr>
        <p:spPr>
          <a:prstGeom prst="rect">
            <a:avLst/>
          </a:prstGeom>
        </p:spPr>
        <p:txBody>
          <a:bodyPr/>
          <a:lstStyle/>
          <a:p>
            <a:pPr/>
            <a:r>
              <a:t>Conclusion :</a:t>
            </a:r>
          </a:p>
        </p:txBody>
      </p:sp>
      <p:sp>
        <p:nvSpPr>
          <p:cNvPr id="274" name="Content Placeholder 2"/>
          <p:cNvSpPr txBox="1"/>
          <p:nvPr>
            <p:ph type="body" idx="1"/>
          </p:nvPr>
        </p:nvSpPr>
        <p:spPr>
          <a:xfrm>
            <a:off x="838200" y="2662457"/>
            <a:ext cx="10515600" cy="4351339"/>
          </a:xfrm>
          <a:prstGeom prst="rect">
            <a:avLst/>
          </a:prstGeom>
        </p:spPr>
        <p:txBody>
          <a:bodyPr/>
          <a:lstStyle/>
          <a:p>
            <a:pPr/>
            <a:r>
              <a:t>Heavy metals are major pollutants that pose threats to wetland environments. </a:t>
            </a:r>
          </a:p>
          <a:p>
            <a:pPr/>
            <a:r>
              <a:t> It is important to reduce the bioaccumulation of metals and measures should be employed to reduce this. </a:t>
            </a:r>
          </a:p>
        </p:txBody>
      </p:sp>
      <p:pic>
        <p:nvPicPr>
          <p:cNvPr id="275"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Title 1"/>
          <p:cNvSpPr txBox="1"/>
          <p:nvPr>
            <p:ph type="title"/>
          </p:nvPr>
        </p:nvSpPr>
        <p:spPr>
          <a:prstGeom prst="rect">
            <a:avLst/>
          </a:prstGeom>
        </p:spPr>
        <p:txBody>
          <a:bodyPr/>
          <a:lstStyle/>
          <a:p>
            <a:pPr/>
            <a:r>
              <a:t>References</a:t>
            </a:r>
          </a:p>
        </p:txBody>
      </p:sp>
      <p:sp>
        <p:nvSpPr>
          <p:cNvPr id="278" name="Content Placeholder 2"/>
          <p:cNvSpPr txBox="1"/>
          <p:nvPr>
            <p:ph type="body" idx="1"/>
          </p:nvPr>
        </p:nvSpPr>
        <p:spPr>
          <a:xfrm>
            <a:off x="838200" y="2301975"/>
            <a:ext cx="10515600" cy="4351339"/>
          </a:xfrm>
          <a:prstGeom prst="rect">
            <a:avLst/>
          </a:prstGeom>
        </p:spPr>
        <p:txBody>
          <a:bodyPr/>
          <a:lstStyle/>
          <a:p>
            <a:pPr marL="173789" indent="-173789" defTabSz="457200">
              <a:lnSpc>
                <a:spcPct val="100000"/>
              </a:lnSpc>
              <a:spcBef>
                <a:spcPts val="1200"/>
              </a:spcBef>
              <a:buFontTx/>
              <a:defRPr sz="1733">
                <a:solidFill>
                  <a:srgbClr val="202124"/>
                </a:solidFill>
                <a:latin typeface="Times Roman"/>
                <a:ea typeface="Times Roman"/>
                <a:cs typeface="Times Roman"/>
                <a:sym typeface="Times Roman"/>
              </a:defRPr>
            </a:pPr>
            <a:r>
              <a:t>Levels of heavy metals in wetland and marine vascular plants and their biomonitoring potential: A comparative assessment</a:t>
            </a:r>
          </a:p>
          <a:p>
            <a:pPr marL="173789" indent="-173789" defTabSz="457200">
              <a:lnSpc>
                <a:spcPct val="100000"/>
              </a:lnSpc>
              <a:spcBef>
                <a:spcPts val="1200"/>
              </a:spcBef>
              <a:buFontTx/>
              <a:defRPr sz="1733">
                <a:solidFill>
                  <a:srgbClr val="202124"/>
                </a:solidFill>
                <a:latin typeface="Times Roman"/>
                <a:ea typeface="Times Roman"/>
                <a:cs typeface="Times Roman"/>
                <a:sym typeface="Times Roman"/>
              </a:defRPr>
            </a:pPr>
            <a:r>
              <a:rPr u="sng">
                <a:solidFill>
                  <a:srgbClr val="0563C1"/>
                </a:solidFill>
                <a:uFill>
                  <a:solidFill>
                    <a:srgbClr val="0563C1"/>
                  </a:solidFill>
                </a:uFill>
                <a:hlinkClick r:id="rId2" invalidUrl="" action="" tgtFrame="" tooltip="" history="1" highlightClick="0" endSnd="0"/>
              </a:rPr>
              <a:t>https://hatarilabs.com/ih-en/simulation-tutorial-of-heavy-metals-bioaccumulation-at-wetlands-with-modflow-mt3dms</a:t>
            </a:r>
          </a:p>
          <a:p>
            <a:pPr marL="173789" indent="-173789" defTabSz="457200">
              <a:lnSpc>
                <a:spcPct val="100000"/>
              </a:lnSpc>
              <a:spcBef>
                <a:spcPts val="1200"/>
              </a:spcBef>
              <a:buFontTx/>
              <a:defRPr sz="1733">
                <a:solidFill>
                  <a:srgbClr val="202124"/>
                </a:solidFill>
                <a:latin typeface="Times Roman"/>
                <a:ea typeface="Times Roman"/>
                <a:cs typeface="Times Roman"/>
                <a:sym typeface="Times Roman"/>
              </a:defRPr>
            </a:pPr>
            <a:r>
              <a:rPr u="sng">
                <a:solidFill>
                  <a:srgbClr val="0563C1"/>
                </a:solidFill>
                <a:uFill>
                  <a:solidFill>
                    <a:srgbClr val="0563C1"/>
                  </a:solidFill>
                </a:uFill>
                <a:hlinkClick r:id="rId3" invalidUrl="" action="" tgtFrame="" tooltip="" history="1" highlightClick="0" endSnd="0"/>
              </a:rPr>
              <a:t>https://gmd.copernicus.org/articles/14/7795/2021/gmd-14-7795-2021.pdf</a:t>
            </a:r>
          </a:p>
          <a:p>
            <a:pPr marL="173789" indent="-173789" defTabSz="457200">
              <a:lnSpc>
                <a:spcPct val="100000"/>
              </a:lnSpc>
              <a:spcBef>
                <a:spcPts val="1200"/>
              </a:spcBef>
              <a:buFontTx/>
              <a:defRPr sz="1733">
                <a:solidFill>
                  <a:srgbClr val="202124"/>
                </a:solidFill>
                <a:latin typeface="Times Roman"/>
                <a:ea typeface="Times Roman"/>
                <a:cs typeface="Times Roman"/>
                <a:sym typeface="Times Roman"/>
              </a:defRPr>
            </a:pPr>
            <a:r>
              <a:rPr u="sng">
                <a:solidFill>
                  <a:srgbClr val="0563C1"/>
                </a:solidFill>
                <a:uFill>
                  <a:solidFill>
                    <a:srgbClr val="0563C1"/>
                  </a:solidFill>
                </a:uFill>
                <a:hlinkClick r:id="rId4" invalidUrl="" action="" tgtFrame="" tooltip="" history="1" highlightClick="0" endSnd="0"/>
              </a:rPr>
              <a:t>http://www.anjar.nu/Education/Groundwater_modelling_exercise.pdf</a:t>
            </a:r>
          </a:p>
          <a:p>
            <a:pPr marL="173789" indent="-173789" defTabSz="457200">
              <a:lnSpc>
                <a:spcPct val="100000"/>
              </a:lnSpc>
              <a:spcBef>
                <a:spcPts val="1200"/>
              </a:spcBef>
              <a:buFontTx/>
              <a:defRPr sz="1733">
                <a:solidFill>
                  <a:srgbClr val="202124"/>
                </a:solidFill>
                <a:latin typeface="Times Roman"/>
                <a:ea typeface="Times Roman"/>
                <a:cs typeface="Times Roman"/>
                <a:sym typeface="Times Roman"/>
              </a:defRPr>
            </a:pPr>
            <a:r>
              <a:rPr u="sng">
                <a:solidFill>
                  <a:srgbClr val="0563C1"/>
                </a:solidFill>
                <a:uFill>
                  <a:solidFill>
                    <a:srgbClr val="0563C1"/>
                  </a:solidFill>
                </a:uFill>
                <a:hlinkClick r:id="rId5" invalidUrl="" action="" tgtFrame="" tooltip="" history="1" highlightClick="0" endSnd="0"/>
              </a:rPr>
              <a:t>https://water.usgs.gov/water-resources/software/ModelMuse/readme5_1_1.txt</a:t>
            </a:r>
          </a:p>
        </p:txBody>
      </p:sp>
      <p:pic>
        <p:nvPicPr>
          <p:cNvPr id="279" name="Screenshot 2022-12-16 at 1.13.16 PM.png" descr="Screenshot 2022-12-16 at 1.13.16 PM.png"/>
          <p:cNvPicPr>
            <a:picLocks noChangeAspect="1"/>
          </p:cNvPicPr>
          <p:nvPr/>
        </p:nvPicPr>
        <p:blipFill>
          <a:blip r:embed="rId6">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Title 1"/>
          <p:cNvSpPr txBox="1"/>
          <p:nvPr>
            <p:ph type="title"/>
          </p:nvPr>
        </p:nvSpPr>
        <p:spPr>
          <a:xfrm>
            <a:off x="838200" y="681037"/>
            <a:ext cx="10515600" cy="1325563"/>
          </a:xfrm>
          <a:prstGeom prst="rect">
            <a:avLst/>
          </a:prstGeom>
        </p:spPr>
        <p:txBody>
          <a:bodyPr/>
          <a:lstStyle/>
          <a:p>
            <a:pPr/>
            <a:r>
              <a:t>ACKNOWLEDGEMENTS</a:t>
            </a:r>
            <a:br/>
          </a:p>
        </p:txBody>
      </p:sp>
      <p:sp>
        <p:nvSpPr>
          <p:cNvPr id="282" name="Content Placeholder 2"/>
          <p:cNvSpPr txBox="1"/>
          <p:nvPr>
            <p:ph type="body" idx="1"/>
          </p:nvPr>
        </p:nvSpPr>
        <p:spPr>
          <a:xfrm>
            <a:off x="838200" y="2108860"/>
            <a:ext cx="10515600" cy="4351339"/>
          </a:xfrm>
          <a:prstGeom prst="rect">
            <a:avLst/>
          </a:prstGeom>
        </p:spPr>
        <p:txBody>
          <a:bodyPr/>
          <a:lstStyle/>
          <a:p>
            <a:pPr/>
            <a:r>
              <a:t>Huge thank you to IISc and team for providing a wonderful opportunity to learn more about the environment and conduct research</a:t>
            </a:r>
          </a:p>
          <a:p>
            <a:pPr/>
            <a:r>
              <a:t>Huge thank you to my teachers for giving me this wonderful opportunity and for allowing me to learn so much during the research process. </a:t>
            </a:r>
          </a:p>
        </p:txBody>
      </p:sp>
      <p:pic>
        <p:nvPicPr>
          <p:cNvPr id="283"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prstGeom prst="rect">
            <a:avLst/>
          </a:prstGeom>
        </p:spPr>
        <p:txBody>
          <a:bodyPr/>
          <a:lstStyle/>
          <a:p>
            <a:pPr/>
            <a:r>
              <a:t>Principle</a:t>
            </a:r>
          </a:p>
        </p:txBody>
      </p:sp>
      <p:sp>
        <p:nvSpPr>
          <p:cNvPr id="205" name="Content Placeholder 2"/>
          <p:cNvSpPr txBox="1"/>
          <p:nvPr/>
        </p:nvSpPr>
        <p:spPr>
          <a:xfrm>
            <a:off x="632210" y="1690687"/>
            <a:ext cx="10515601" cy="4351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78307" indent="-178307" defTabSz="713231">
              <a:lnSpc>
                <a:spcPct val="90000"/>
              </a:lnSpc>
              <a:spcBef>
                <a:spcPts val="700"/>
              </a:spcBef>
              <a:buSzPct val="100000"/>
              <a:buFont typeface="Arial"/>
              <a:buChar char="•"/>
              <a:defRPr sz="2184"/>
            </a:pPr>
            <a:r>
              <a:t>Heavy metals in air, soil and water have become a global issue as a consequence of the increasing human impact in the last few decade</a:t>
            </a:r>
            <a:r>
              <a:t>. </a:t>
            </a:r>
          </a:p>
          <a:p>
            <a:pPr marL="178307" indent="-178307" defTabSz="713231">
              <a:lnSpc>
                <a:spcPct val="90000"/>
              </a:lnSpc>
              <a:spcBef>
                <a:spcPts val="700"/>
              </a:spcBef>
              <a:buSzPct val="100000"/>
              <a:buFont typeface="Arial"/>
              <a:buChar char="•"/>
              <a:defRPr sz="2184"/>
            </a:pPr>
            <a:r>
              <a:t>Because of their toxicity, accumulative and non-biodegradable nature, heavy metals are potentially hazardous to terrestrial and aquatic ecosystems, and thus to human and animal life </a:t>
            </a:r>
          </a:p>
          <a:p>
            <a:pPr marL="178307" indent="-178307" defTabSz="713231">
              <a:lnSpc>
                <a:spcPct val="90000"/>
              </a:lnSpc>
              <a:spcBef>
                <a:spcPts val="700"/>
              </a:spcBef>
              <a:buSzPct val="100000"/>
              <a:buFont typeface="Arial"/>
              <a:buChar char="•"/>
              <a:defRPr sz="2184"/>
            </a:pPr>
            <a:r>
              <a:t>Heavy metals are present in the environment as a result of natural sources and human activities (</a:t>
            </a:r>
            <a:r>
              <a:rPr>
                <a:solidFill>
                  <a:srgbClr val="0000FF"/>
                </a:solidFill>
              </a:rPr>
              <a:t>He et al., 2005; Li et al., 2009</a:t>
            </a:r>
            <a:r>
              <a:t>). </a:t>
            </a:r>
          </a:p>
          <a:p>
            <a:pPr marL="178307" indent="-178307" defTabSz="713231">
              <a:lnSpc>
                <a:spcPct val="90000"/>
              </a:lnSpc>
              <a:spcBef>
                <a:spcPts val="700"/>
              </a:spcBef>
              <a:buSzPct val="100000"/>
              <a:buFont typeface="Arial"/>
              <a:buChar char="•"/>
              <a:defRPr sz="2184"/>
            </a:pPr>
            <a:r>
              <a:t>In natural systems, heavy metals originate from rocks, ore minerals, volcanoes, and release of metals during weathering leading to soil formation (</a:t>
            </a:r>
            <a:r>
              <a:rPr>
                <a:solidFill>
                  <a:srgbClr val="0000FF"/>
                </a:solidFill>
              </a:rPr>
              <a:t>Szyczewski et al., 2009</a:t>
            </a:r>
            <a:r>
              <a:t>). On the other hand, anthropogenic causes of heavy metals are mostly related to urban development, generation of electricity, and the metal industry including mining, extraction, and refining processes</a:t>
            </a:r>
            <a:endParaRPr sz="935"/>
          </a:p>
        </p:txBody>
      </p:sp>
      <p:pic>
        <p:nvPicPr>
          <p:cNvPr id="206"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Wetlands occupy 6% of the Earth’s ecosystems.…"/>
          <p:cNvSpPr txBox="1"/>
          <p:nvPr>
            <p:ph type="body" idx="1"/>
          </p:nvPr>
        </p:nvSpPr>
        <p:spPr>
          <a:xfrm>
            <a:off x="508000" y="845865"/>
            <a:ext cx="11176000" cy="5080001"/>
          </a:xfrm>
          <a:prstGeom prst="rect">
            <a:avLst/>
          </a:prstGeom>
        </p:spPr>
        <p:txBody>
          <a:bodyPr lIns="25400" tIns="25400" rIns="25400" bIns="25400"/>
          <a:lstStyle/>
          <a:p>
            <a:pPr marL="254000" indent="-254000" defTabSz="412750">
              <a:lnSpc>
                <a:spcPct val="100000"/>
              </a:lnSpc>
              <a:spcBef>
                <a:spcPts val="1200"/>
              </a:spcBef>
              <a:buSzPct val="75000"/>
              <a:buFont typeface="Zapf Dingbats"/>
              <a:buChar char="➤"/>
              <a:defRPr sz="1800">
                <a:latin typeface="Iowan Old Style Roman"/>
                <a:ea typeface="Iowan Old Style Roman"/>
                <a:cs typeface="Iowan Old Style Roman"/>
                <a:sym typeface="Iowan Old Style Roman"/>
              </a:defRPr>
            </a:pPr>
            <a:r>
              <a:t>Wetlands occupy 6% of the Earth’s ecosystems.</a:t>
            </a:r>
          </a:p>
          <a:p>
            <a:pPr marL="254000" indent="-254000" defTabSz="412750">
              <a:lnSpc>
                <a:spcPct val="100000"/>
              </a:lnSpc>
              <a:spcBef>
                <a:spcPts val="1200"/>
              </a:spcBef>
              <a:buSzPct val="75000"/>
              <a:buFont typeface="Zapf Dingbats"/>
              <a:buChar char="➤"/>
              <a:defRPr sz="1800">
                <a:latin typeface="Iowan Old Style Roman"/>
                <a:ea typeface="Iowan Old Style Roman"/>
                <a:cs typeface="Iowan Old Style Roman"/>
                <a:sym typeface="Iowan Old Style Roman"/>
              </a:defRPr>
            </a:pPr>
            <a:r>
              <a:t>Wetlands have vegetation which is adapted to unique hydric soil.</a:t>
            </a:r>
          </a:p>
          <a:p>
            <a:pPr marL="254000" indent="-254000" defTabSz="412750">
              <a:lnSpc>
                <a:spcPct val="100000"/>
              </a:lnSpc>
              <a:spcBef>
                <a:spcPts val="1200"/>
              </a:spcBef>
              <a:buSzPct val="75000"/>
              <a:buFont typeface="Zapf Dingbats"/>
              <a:buChar char="➤"/>
              <a:defRPr sz="1800">
                <a:latin typeface="Iowan Old Style Roman"/>
                <a:ea typeface="Iowan Old Style Roman"/>
                <a:cs typeface="Iowan Old Style Roman"/>
                <a:sym typeface="Iowan Old Style Roman"/>
              </a:defRPr>
            </a:pPr>
            <a:r>
              <a:t>Wetlands include some of the most carbon-dense ecosystems in our planet.</a:t>
            </a:r>
          </a:p>
          <a:p>
            <a:pPr marL="254000" indent="-254000" defTabSz="412750">
              <a:lnSpc>
                <a:spcPct val="100000"/>
              </a:lnSpc>
              <a:spcBef>
                <a:spcPts val="1200"/>
              </a:spcBef>
              <a:buSzPct val="75000"/>
              <a:buFont typeface="Zapf Dingbats"/>
              <a:buChar char="➤"/>
              <a:defRPr sz="1800">
                <a:latin typeface="Iowan Old Style Roman"/>
                <a:ea typeface="Iowan Old Style Roman"/>
                <a:cs typeface="Iowan Old Style Roman"/>
                <a:sym typeface="Iowan Old Style Roman"/>
              </a:defRPr>
            </a:pPr>
            <a:r>
              <a:t>Peatlands, that account for just 3% of the world’s land surface, store twice as much carbon as forests.</a:t>
            </a:r>
          </a:p>
        </p:txBody>
      </p:sp>
      <p:sp>
        <p:nvSpPr>
          <p:cNvPr id="209" name="Slide Number"/>
          <p:cNvSpPr txBox="1"/>
          <p:nvPr>
            <p:ph type="sldNum" sz="quarter" idx="4294967295"/>
          </p:nvPr>
        </p:nvSpPr>
        <p:spPr>
          <a:xfrm>
            <a:off x="11534271" y="6057900"/>
            <a:ext cx="140743" cy="207665"/>
          </a:xfrm>
          <a:prstGeom prst="rect">
            <a:avLst/>
          </a:prstGeom>
          <a:extLst>
            <a:ext uri="{C572A759-6A51-4108-AA02-DFA0A04FC94B}">
              <ma14:wrappingTextBoxFlag xmlns:ma14="http://schemas.microsoft.com/office/mac/drawingml/2011/main" val="1"/>
            </a:ext>
          </a:extLst>
        </p:spPr>
        <p:txBody>
          <a:bodyPr lIns="25400" tIns="25400" rIns="25400" bIns="25400" anchor="t"/>
          <a:lstStyle/>
          <a:p>
            <a:pPr/>
            <a:fld id="{86CB4B4D-7CA3-9044-876B-883B54F8677D}" type="slidenum"/>
          </a:p>
        </p:txBody>
      </p:sp>
      <p:pic>
        <p:nvPicPr>
          <p:cNvPr id="210" name="Image" descr="Image"/>
          <p:cNvPicPr>
            <a:picLocks noChangeAspect="1"/>
          </p:cNvPicPr>
          <p:nvPr/>
        </p:nvPicPr>
        <p:blipFill>
          <a:blip r:embed="rId2">
            <a:extLst/>
          </a:blip>
          <a:stretch>
            <a:fillRect/>
          </a:stretch>
        </p:blipFill>
        <p:spPr>
          <a:xfrm>
            <a:off x="693382" y="2915438"/>
            <a:ext cx="5143910" cy="3142462"/>
          </a:xfrm>
          <a:prstGeom prst="rect">
            <a:avLst/>
          </a:prstGeom>
          <a:ln w="12700">
            <a:miter lim="400000"/>
          </a:ln>
        </p:spPr>
      </p:pic>
      <p:pic>
        <p:nvPicPr>
          <p:cNvPr id="211" name="Image" descr="Image"/>
          <p:cNvPicPr>
            <a:picLocks noChangeAspect="1"/>
          </p:cNvPicPr>
          <p:nvPr/>
        </p:nvPicPr>
        <p:blipFill>
          <a:blip r:embed="rId3">
            <a:extLst/>
          </a:blip>
          <a:stretch>
            <a:fillRect/>
          </a:stretch>
        </p:blipFill>
        <p:spPr>
          <a:xfrm>
            <a:off x="6238843" y="2891558"/>
            <a:ext cx="4501907" cy="3166342"/>
          </a:xfrm>
          <a:prstGeom prst="rect">
            <a:avLst/>
          </a:prstGeom>
          <a:ln w="12700">
            <a:miter lim="400000"/>
          </a:ln>
        </p:spPr>
      </p:pic>
      <p:pic>
        <p:nvPicPr>
          <p:cNvPr id="212" name="Screenshot 2022-12-16 at 1.13.16 PM.png" descr="Screenshot 2022-12-16 at 1.13.16 PM.png"/>
          <p:cNvPicPr>
            <a:picLocks noChangeAspect="1"/>
          </p:cNvPicPr>
          <p:nvPr/>
        </p:nvPicPr>
        <p:blipFill>
          <a:blip r:embed="rId4">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Content Placeholder 2"/>
          <p:cNvSpPr txBox="1"/>
          <p:nvPr>
            <p:ph type="body" idx="1"/>
          </p:nvPr>
        </p:nvSpPr>
        <p:spPr>
          <a:xfrm>
            <a:off x="838200" y="2044488"/>
            <a:ext cx="10515600" cy="4351339"/>
          </a:xfrm>
          <a:prstGeom prst="rect">
            <a:avLst/>
          </a:prstGeom>
        </p:spPr>
        <p:txBody>
          <a:bodyPr/>
          <a:lstStyle/>
          <a:p>
            <a:pPr/>
            <a:r>
              <a:t>Wetlands have been playing an important role in purifying the contaminated water for centuries. Majority of wetlands have been exploited for their natural cleansing capacity for assimilating various pollutants including heavy metals and pesticides. </a:t>
            </a:r>
          </a:p>
          <a:p>
            <a:pPr/>
            <a:r>
              <a:t>Wetland plants, in this direction, help in accumulating various contaminants from aquatic bodies. Different metals like Cd, Cu, Cr, Co, Fe, Pb, Zn, and Mn are dissolved in wetlands. </a:t>
            </a:r>
          </a:p>
        </p:txBody>
      </p:sp>
      <p:pic>
        <p:nvPicPr>
          <p:cNvPr id="215"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Content Placeholder 2"/>
          <p:cNvSpPr txBox="1"/>
          <p:nvPr>
            <p:ph type="body" idx="1"/>
          </p:nvPr>
        </p:nvSpPr>
        <p:spPr>
          <a:xfrm>
            <a:off x="838200" y="1253331"/>
            <a:ext cx="10515600" cy="4351338"/>
          </a:xfrm>
          <a:prstGeom prst="rect">
            <a:avLst/>
          </a:prstGeom>
        </p:spPr>
        <p:txBody>
          <a:bodyPr/>
          <a:lstStyle/>
          <a:p>
            <a:pPr marL="0" indent="0" defTabSz="457200">
              <a:lnSpc>
                <a:spcPct val="100000"/>
              </a:lnSpc>
              <a:spcBef>
                <a:spcPts val="0"/>
              </a:spcBef>
              <a:buSzTx/>
              <a:buFontTx/>
              <a:buNone/>
              <a:defRPr sz="1600">
                <a:solidFill>
                  <a:srgbClr val="202124"/>
                </a:solidFill>
                <a:latin typeface="Arial"/>
                <a:ea typeface="Arial"/>
                <a:cs typeface="Arial"/>
                <a:sym typeface="Arial"/>
              </a:defRPr>
            </a:pPr>
          </a:p>
          <a:p>
            <a:pPr marL="0" indent="0" defTabSz="457200">
              <a:lnSpc>
                <a:spcPct val="100000"/>
              </a:lnSpc>
              <a:spcBef>
                <a:spcPts val="0"/>
              </a:spcBef>
              <a:buSzTx/>
              <a:buFontTx/>
              <a:buNone/>
              <a:defRPr sz="1600">
                <a:solidFill>
                  <a:srgbClr val="202124"/>
                </a:solidFill>
                <a:latin typeface="Arial"/>
                <a:ea typeface="Arial"/>
                <a:cs typeface="Arial"/>
                <a:sym typeface="Arial"/>
              </a:defRPr>
            </a:pPr>
          </a:p>
          <a:p>
            <a:pPr marL="0" indent="0" defTabSz="457200">
              <a:lnSpc>
                <a:spcPct val="100000"/>
              </a:lnSpc>
              <a:spcBef>
                <a:spcPts val="0"/>
              </a:spcBef>
              <a:buSzTx/>
              <a:buFontTx/>
              <a:buNone/>
              <a:defRPr>
                <a:solidFill>
                  <a:srgbClr val="202124"/>
                </a:solidFill>
              </a:defRPr>
            </a:pPr>
            <a:r>
              <a:t>Sources of heavy metals include mining, industrial production (foundries, smelters, oil refineries, petrochemical plants, pesticide production, chemical industry), untreated sewage sludge and diffuse sources such as metal piping, traffic and combustion by-products from coal-burning power stations. Wetland plants, in this direction, help in accumulating various contaminants from aquatic bodies. Different metals like Cd, Cu, Cr, Co, Fe, Pb, Zn, and Mn are dissolved in wetlands. </a:t>
            </a:r>
          </a:p>
        </p:txBody>
      </p:sp>
      <p:pic>
        <p:nvPicPr>
          <p:cNvPr id="218"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Content Placeholder 2"/>
          <p:cNvSpPr txBox="1"/>
          <p:nvPr>
            <p:ph type="body" idx="1"/>
          </p:nvPr>
        </p:nvSpPr>
        <p:spPr>
          <a:xfrm>
            <a:off x="838200" y="1689036"/>
            <a:ext cx="10515600" cy="4351339"/>
          </a:xfrm>
          <a:prstGeom prst="rect">
            <a:avLst/>
          </a:prstGeom>
        </p:spPr>
        <p:txBody>
          <a:bodyPr/>
          <a:lstStyle/>
          <a:p>
            <a:pPr marL="0" indent="0" defTabSz="457200">
              <a:lnSpc>
                <a:spcPct val="100000"/>
              </a:lnSpc>
              <a:spcBef>
                <a:spcPts val="0"/>
              </a:spcBef>
              <a:buSzTx/>
              <a:buFontTx/>
              <a:buNone/>
              <a:defRPr sz="1600">
                <a:solidFill>
                  <a:srgbClr val="202124"/>
                </a:solidFill>
                <a:latin typeface="Arial"/>
                <a:ea typeface="Arial"/>
                <a:cs typeface="Arial"/>
                <a:sym typeface="Arial"/>
              </a:defRPr>
            </a:pPr>
          </a:p>
          <a:p>
            <a:pPr marL="0" indent="0" defTabSz="457200">
              <a:lnSpc>
                <a:spcPct val="100000"/>
              </a:lnSpc>
              <a:spcBef>
                <a:spcPts val="0"/>
              </a:spcBef>
              <a:buSzTx/>
              <a:buFontTx/>
              <a:buNone/>
              <a:defRPr sz="1600">
                <a:solidFill>
                  <a:srgbClr val="202124"/>
                </a:solidFill>
                <a:latin typeface="Arial"/>
                <a:ea typeface="Arial"/>
                <a:cs typeface="Arial"/>
                <a:sym typeface="Arial"/>
              </a:defRPr>
            </a:pPr>
          </a:p>
          <a:p>
            <a:pPr marL="0" indent="0" defTabSz="457200">
              <a:lnSpc>
                <a:spcPct val="100000"/>
              </a:lnSpc>
              <a:spcBef>
                <a:spcPts val="0"/>
              </a:spcBef>
              <a:buSzTx/>
              <a:buFontTx/>
              <a:buNone/>
            </a:pPr>
            <a:r>
              <a:t>Sources of Organic chemicals include pollutants that are washed by rainfall from urban and agricultural lands and are carried overland to water bodies. Pollutants include soil particles, fertilizers, pesticides, grease and oil from cars and trucks, and road salts.</a:t>
            </a:r>
          </a:p>
          <a:p>
            <a:pPr marL="0" indent="0" defTabSz="457200">
              <a:lnSpc>
                <a:spcPct val="100000"/>
              </a:lnSpc>
              <a:spcBef>
                <a:spcPts val="0"/>
              </a:spcBef>
              <a:buSzTx/>
              <a:buFontTx/>
              <a:buNone/>
            </a:pPr>
            <a:r>
              <a:t>Nitrogen and phosphorus from agricultural and lawn fertilizers, pet waste, sewer and septic systems</a:t>
            </a:r>
          </a:p>
        </p:txBody>
      </p:sp>
      <p:pic>
        <p:nvPicPr>
          <p:cNvPr id="221"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prstGeom prst="rect">
            <a:avLst/>
          </a:prstGeom>
        </p:spPr>
        <p:txBody>
          <a:bodyPr/>
          <a:lstStyle/>
          <a:p>
            <a:pPr/>
            <a:r>
              <a:t>Procedure</a:t>
            </a:r>
          </a:p>
        </p:txBody>
      </p:sp>
      <p:sp>
        <p:nvSpPr>
          <p:cNvPr id="224" name="Content Placeholder 2"/>
          <p:cNvSpPr txBox="1"/>
          <p:nvPr>
            <p:ph type="body" idx="1"/>
          </p:nvPr>
        </p:nvSpPr>
        <p:spPr>
          <a:xfrm>
            <a:off x="838200" y="1690687"/>
            <a:ext cx="10515600" cy="4351339"/>
          </a:xfrm>
          <a:prstGeom prst="rect">
            <a:avLst/>
          </a:prstGeom>
        </p:spPr>
        <p:txBody>
          <a:bodyPr/>
          <a:lstStyle/>
          <a:p>
            <a:pPr/>
            <a:r>
              <a:t>Using modelmuse and modflow it is possible to determine the amount of heavy metal bioaccumulation in wetlands for a specified time period. </a:t>
            </a:r>
          </a:p>
          <a:p>
            <a:pPr/>
            <a:r>
              <a:t>The time period is taken for 1000 years and copper concentration at the start of this time period is taken as 0.05 PPM. </a:t>
            </a:r>
          </a:p>
          <a:p>
            <a:pPr/>
            <a:r>
              <a:t>The simulation is run taking all natural processes as standard. </a:t>
            </a:r>
          </a:p>
          <a:p>
            <a:pPr/>
            <a:r>
              <a:t>The model was built by assigning two layers of peat having an even thickness of 3.4 meters and sand and having variable thickness at different locations.</a:t>
            </a:r>
          </a:p>
        </p:txBody>
      </p:sp>
      <p:pic>
        <p:nvPicPr>
          <p:cNvPr id="225" name="Screenshot 2022-12-16 at 1.13.16 PM.png" descr="Screenshot 2022-12-16 at 1.13.16 PM.png"/>
          <p:cNvPicPr>
            <a:picLocks noChangeAspect="1"/>
          </p:cNvPicPr>
          <p:nvPr/>
        </p:nvPicPr>
        <p:blipFill>
          <a:blip r:embed="rId2">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7D413597-27FB-4C6E-A158-3590DB546114.jpeg" descr="7D413597-27FB-4C6E-A158-3590DB546114.jpeg"/>
          <p:cNvPicPr>
            <a:picLocks noChangeAspect="1"/>
          </p:cNvPicPr>
          <p:nvPr/>
        </p:nvPicPr>
        <p:blipFill>
          <a:blip r:embed="rId2">
            <a:extLst/>
          </a:blip>
          <a:stretch>
            <a:fillRect/>
          </a:stretch>
        </p:blipFill>
        <p:spPr>
          <a:xfrm>
            <a:off x="972229" y="772230"/>
            <a:ext cx="10247542" cy="5313540"/>
          </a:xfrm>
          <a:prstGeom prst="rect">
            <a:avLst/>
          </a:prstGeom>
          <a:ln w="12700">
            <a:miter lim="400000"/>
          </a:ln>
        </p:spPr>
      </p:pic>
      <p:pic>
        <p:nvPicPr>
          <p:cNvPr id="228" name="Screenshot 2022-12-16 at 1.13.16 PM.png" descr="Screenshot 2022-12-16 at 1.13.16 PM.png"/>
          <p:cNvPicPr>
            <a:picLocks noChangeAspect="1"/>
          </p:cNvPicPr>
          <p:nvPr/>
        </p:nvPicPr>
        <p:blipFill>
          <a:blip r:embed="rId3">
            <a:extLst/>
          </a:blip>
          <a:stretch>
            <a:fillRect/>
          </a:stretch>
        </p:blipFill>
        <p:spPr>
          <a:xfrm>
            <a:off x="139531" y="6441844"/>
            <a:ext cx="7061201" cy="2413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